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4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9" r:id="rId40"/>
    <p:sldId id="296" r:id="rId41"/>
    <p:sldId id="297" r:id="rId42"/>
    <p:sldId id="298" r:id="rId43"/>
    <p:sldId id="300" r:id="rId4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919"/>
    <a:srgbClr val="EEE412"/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1470" y="96"/>
      </p:cViewPr>
      <p:guideLst>
        <p:guide orient="horz" pos="2155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7605;&#19994;&#35774;&#35745;\&#31243;&#24207;\GPProgram\&#31243;&#24207;\&#26234;&#33021;&#33337;&#33334;&#33322;&#34892;&#31354;&#38388;&#20998;&#26512;&#31995;&#32479;\ProConfiguration_IntelShipSpaceAnalys\ProConfiguration_IntelShipSpaceAnalys\bin\IntelShipSpaceAnalys\ShipDomianEllipse_TableTo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97725284339457"/>
          <c:y val="0.16167322834645667"/>
          <c:w val="0.87657830271216097"/>
          <c:h val="0.71260899679206768"/>
        </c:manualLayout>
      </c:layout>
      <c:lineChart>
        <c:grouping val="standard"/>
        <c:varyColors val="0"/>
        <c:ser>
          <c:idx val="0"/>
          <c:order val="0"/>
          <c:tx>
            <c:strRef>
              <c:f>ShipDomianEllipse_TableToExcel!$Q$1</c:f>
              <c:strCache>
                <c:ptCount val="1"/>
                <c:pt idx="0">
                  <c:v>tRatio</c:v>
                </c:pt>
              </c:strCache>
            </c:strRef>
          </c:tx>
          <c:spPr>
            <a:ln w="22225" cap="rnd" cmpd="sng" algn="ctr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ShipDomianEllipse_TableToExcel!$Q$2:$Q$9</c:f>
              <c:numCache>
                <c:formatCode>General</c:formatCode>
                <c:ptCount val="8"/>
                <c:pt idx="0">
                  <c:v>0.9</c:v>
                </c:pt>
                <c:pt idx="1">
                  <c:v>0.93</c:v>
                </c:pt>
                <c:pt idx="2">
                  <c:v>1.22</c:v>
                </c:pt>
                <c:pt idx="3">
                  <c:v>1.29</c:v>
                </c:pt>
                <c:pt idx="4">
                  <c:v>0.64</c:v>
                </c:pt>
                <c:pt idx="5">
                  <c:v>0.72</c:v>
                </c:pt>
                <c:pt idx="6">
                  <c:v>0.9</c:v>
                </c:pt>
                <c:pt idx="7">
                  <c:v>0.92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ShipDomianEllipse_TableToExcel!$R$1</c:f>
              <c:strCache>
                <c:ptCount val="1"/>
                <c:pt idx="0">
                  <c:v>Const</c:v>
                </c:pt>
              </c:strCache>
            </c:strRef>
          </c:tx>
          <c:spPr>
            <a:ln w="22225" cap="rnd" cmpd="sng" algn="ctr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ShipDomianEllipse_TableToExcel!$R$2:$R$9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663862384"/>
        <c:axId val="1663851504"/>
      </c:lineChart>
      <c:catAx>
        <c:axId val="166386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3851504"/>
        <c:crosses val="autoZero"/>
        <c:auto val="1"/>
        <c:lblAlgn val="ctr"/>
        <c:lblOffset val="100"/>
        <c:noMultiLvlLbl val="0"/>
      </c:catAx>
      <c:valAx>
        <c:axId val="166385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386238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6338145231846029E-2"/>
          <c:y val="2.668343540390786E-2"/>
          <c:w val="0.36843460192475941"/>
          <c:h val="8.90573053368328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12" Type="http://schemas.openxmlformats.org/officeDocument/2006/relationships/image" Target="../media/image86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5.wmf"/><Relationship Id="rId5" Type="http://schemas.openxmlformats.org/officeDocument/2006/relationships/image" Target="../media/image79.wmf"/><Relationship Id="rId10" Type="http://schemas.openxmlformats.org/officeDocument/2006/relationships/image" Target="../media/image84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1908-0B25-4A75-9077-AFBF23FA4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227C-0322-4EF1-99D3-6949CB6DB5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1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2BBD-B996-403C-9292-D548814EE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4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F5C8F-0921-426B-91D1-39EC3D7A40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9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EE80E-281F-4901-8D4D-809BB079C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0E7AF-2325-4819-8322-4CE602BB0F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1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C25EB-7393-477C-A9EA-033D7FC969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8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4E280-DDDB-4096-A38E-F74470A4D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00E63-BEDF-4CE5-BE75-6770A2F97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EB66-AF82-4B76-8C59-C81AD3B840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3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6771A-35EF-4936-80FC-ADBBF90A06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5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 noProof="1"/>
            </a:lvl1pPr>
          </a:lstStyle>
          <a:p>
            <a:pPr>
              <a:defRPr/>
            </a:pPr>
            <a:fld id="{7941FB61-5E8B-4088-A09B-A0FCF6BC58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5.wmf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vmlDrawing" Target="../drawings/vmlDrawing5.v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oleObject" Target="../embeddings/oleObject28.bin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4.wmf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oleObject" Target="../embeddings/oleObject2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45.xml"/><Relationship Id="rId7" Type="http://schemas.openxmlformats.org/officeDocument/2006/relationships/image" Target="../media/image36.wmf"/><Relationship Id="rId2" Type="http://schemas.openxmlformats.org/officeDocument/2006/relationships/tags" Target="../tags/tag4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3.bin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2.wmf"/><Relationship Id="rId2" Type="http://schemas.openxmlformats.org/officeDocument/2006/relationships/tags" Target="../tags/tag3.xml"/><Relationship Id="rId16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80.wmf"/><Relationship Id="rId26" Type="http://schemas.openxmlformats.org/officeDocument/2006/relationships/image" Target="../media/image84.wmf"/><Relationship Id="rId3" Type="http://schemas.openxmlformats.org/officeDocument/2006/relationships/tags" Target="../tags/tag47.xml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45.bin"/><Relationship Id="rId25" Type="http://schemas.openxmlformats.org/officeDocument/2006/relationships/oleObject" Target="../embeddings/oleObject49.bin"/><Relationship Id="rId2" Type="http://schemas.openxmlformats.org/officeDocument/2006/relationships/tags" Target="../tags/tag46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29" Type="http://schemas.openxmlformats.org/officeDocument/2006/relationships/oleObject" Target="../embeddings/oleObject51.bin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83.wmf"/><Relationship Id="rId5" Type="http://schemas.openxmlformats.org/officeDocument/2006/relationships/tags" Target="../tags/tag49.xml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28" Type="http://schemas.openxmlformats.org/officeDocument/2006/relationships/image" Target="../media/image85.wmf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46.bin"/><Relationship Id="rId4" Type="http://schemas.openxmlformats.org/officeDocument/2006/relationships/tags" Target="../tags/tag48.xml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78.wmf"/><Relationship Id="rId22" Type="http://schemas.openxmlformats.org/officeDocument/2006/relationships/image" Target="../media/image82.wmf"/><Relationship Id="rId27" Type="http://schemas.openxmlformats.org/officeDocument/2006/relationships/oleObject" Target="../embeddings/oleObject50.bin"/><Relationship Id="rId30" Type="http://schemas.openxmlformats.org/officeDocument/2006/relationships/image" Target="../media/image8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17.wmf"/><Relationship Id="rId39" Type="http://schemas.openxmlformats.org/officeDocument/2006/relationships/oleObject" Target="../embeddings/oleObject24.bin"/><Relationship Id="rId21" Type="http://schemas.openxmlformats.org/officeDocument/2006/relationships/oleObject" Target="../embeddings/oleObject15.bin"/><Relationship Id="rId34" Type="http://schemas.openxmlformats.org/officeDocument/2006/relationships/image" Target="../media/image21.wmf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slideLayout" Target="../slideLayouts/slideLayout1.xml"/><Relationship Id="rId29" Type="http://schemas.openxmlformats.org/officeDocument/2006/relationships/oleObject" Target="../embeddings/oleObject19.bin"/><Relationship Id="rId41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6.wmf"/><Relationship Id="rId32" Type="http://schemas.openxmlformats.org/officeDocument/2006/relationships/image" Target="../media/image20.wmf"/><Relationship Id="rId37" Type="http://schemas.openxmlformats.org/officeDocument/2006/relationships/oleObject" Target="../embeddings/oleObject23.bin"/><Relationship Id="rId40" Type="http://schemas.openxmlformats.org/officeDocument/2006/relationships/image" Target="../media/image24.wmf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8.wmf"/><Relationship Id="rId36" Type="http://schemas.openxmlformats.org/officeDocument/2006/relationships/image" Target="../media/image22.wmf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oleObject" Target="../embeddings/oleObject20.bin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19.wmf"/><Relationship Id="rId35" Type="http://schemas.openxmlformats.org/officeDocument/2006/relationships/oleObject" Target="../embeddings/oleObject22.bin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1.bin"/><Relationship Id="rId38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9"/>
          <p:cNvGrpSpPr>
            <a:grpSpLocks/>
          </p:cNvGrpSpPr>
          <p:nvPr/>
        </p:nvGrpSpPr>
        <p:grpSpPr bwMode="auto">
          <a:xfrm>
            <a:off x="971550" y="1412875"/>
            <a:ext cx="144463" cy="360363"/>
            <a:chOff x="827583" y="2708920"/>
            <a:chExt cx="504057" cy="1440160"/>
          </a:xfrm>
        </p:grpSpPr>
        <p:sp>
          <p:nvSpPr>
            <p:cNvPr id="17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8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箭头连接符 54"/>
          <p:cNvCxnSpPr/>
          <p:nvPr/>
        </p:nvCxnSpPr>
        <p:spPr>
          <a:xfrm flipV="1">
            <a:off x="3686400" y="3645024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35696" y="2276872"/>
            <a:ext cx="4070357" cy="1224136"/>
            <a:chOff x="179512" y="3933056"/>
            <a:chExt cx="4070357" cy="1224136"/>
          </a:xfrm>
          <a:gradFill flip="none" rotWithShape="1">
            <a:gsLst>
              <a:gs pos="3000">
                <a:srgbClr val="FF0000"/>
              </a:gs>
              <a:gs pos="73000">
                <a:srgbClr val="FFC000"/>
              </a:gs>
              <a:gs pos="14000">
                <a:srgbClr val="E75919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" name="PA-矩形 5"/>
            <p:cNvSpPr/>
            <p:nvPr>
              <p:custDataLst>
                <p:tags r:id="rId17"/>
              </p:custDataLst>
            </p:nvPr>
          </p:nvSpPr>
          <p:spPr>
            <a:xfrm>
              <a:off x="1510925" y="3933056"/>
              <a:ext cx="1620915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PA-组合 19"/>
            <p:cNvGrpSpPr/>
            <p:nvPr>
              <p:custDataLst>
                <p:tags r:id="rId18"/>
              </p:custDataLst>
            </p:nvPr>
          </p:nvGrpSpPr>
          <p:grpSpPr>
            <a:xfrm>
              <a:off x="179512" y="3933056"/>
              <a:ext cx="4070357" cy="1224136"/>
              <a:chOff x="1945752" y="4077072"/>
              <a:chExt cx="4070357" cy="1224136"/>
            </a:xfrm>
            <a:grpFill/>
          </p:grpSpPr>
          <p:sp>
            <p:nvSpPr>
              <p:cNvPr id="4" name="PA-椭圆 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45752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PA-椭圆 4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23821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771800" y="2636912"/>
            <a:ext cx="2552836" cy="612101"/>
            <a:chOff x="1979784" y="2510831"/>
            <a:chExt cx="2552836" cy="612101"/>
          </a:xfrm>
        </p:grpSpPr>
        <p:sp>
          <p:nvSpPr>
            <p:cNvPr id="10" name="PA-椭圆 9"/>
            <p:cNvSpPr/>
            <p:nvPr>
              <p:custDataLst>
                <p:tags r:id="rId14"/>
              </p:custDataLst>
            </p:nvPr>
          </p:nvSpPr>
          <p:spPr>
            <a:xfrm>
              <a:off x="1979784" y="2510932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椭圆 10"/>
            <p:cNvSpPr/>
            <p:nvPr>
              <p:custDataLst>
                <p:tags r:id="rId15"/>
              </p:custDataLst>
            </p:nvPr>
          </p:nvSpPr>
          <p:spPr>
            <a:xfrm>
              <a:off x="3236620" y="2510831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-矩形 8"/>
            <p:cNvSpPr/>
            <p:nvPr>
              <p:custDataLst>
                <p:tags r:id="rId16"/>
              </p:custDataLst>
            </p:nvPr>
          </p:nvSpPr>
          <p:spPr>
            <a:xfrm>
              <a:off x="2623745" y="2510932"/>
              <a:ext cx="1248105" cy="61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19"/>
          <p:cNvGrpSpPr>
            <a:grpSpLocks/>
          </p:cNvGrpSpPr>
          <p:nvPr/>
        </p:nvGrpSpPr>
        <p:grpSpPr bwMode="auto">
          <a:xfrm rot="16200000">
            <a:off x="3558474" y="2930359"/>
            <a:ext cx="89118" cy="222306"/>
            <a:chOff x="827583" y="2708920"/>
            <a:chExt cx="504057" cy="1440160"/>
          </a:xfrm>
        </p:grpSpPr>
        <p:sp>
          <p:nvSpPr>
            <p:cNvPr id="29" name="PA-椭圆 16"/>
            <p:cNvSpPr/>
            <p:nvPr>
              <p:custDataLst>
                <p:tags r:id="rId12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0" name="PA-矩形 17"/>
            <p:cNvSpPr/>
            <p:nvPr>
              <p:custDataLst>
                <p:tags r:id="rId13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1" name="组合 19"/>
          <p:cNvGrpSpPr>
            <a:grpSpLocks/>
          </p:cNvGrpSpPr>
          <p:nvPr/>
        </p:nvGrpSpPr>
        <p:grpSpPr bwMode="auto">
          <a:xfrm rot="16200000">
            <a:off x="4782610" y="2930358"/>
            <a:ext cx="89118" cy="222306"/>
            <a:chOff x="827583" y="2708920"/>
            <a:chExt cx="504057" cy="1440162"/>
          </a:xfrm>
        </p:grpSpPr>
        <p:sp>
          <p:nvSpPr>
            <p:cNvPr id="32" name="PA-椭圆 16"/>
            <p:cNvSpPr/>
            <p:nvPr>
              <p:custDataLst>
                <p:tags r:id="rId10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3" name="PA-矩形 17"/>
            <p:cNvSpPr/>
            <p:nvPr>
              <p:custDataLst>
                <p:tags r:id="rId11"/>
              </p:custDataLst>
            </p:nvPr>
          </p:nvSpPr>
          <p:spPr>
            <a:xfrm>
              <a:off x="827583" y="3210126"/>
              <a:ext cx="504054" cy="9389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5400000">
            <a:off x="3577014" y="2277393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39" name="PA-椭圆 16"/>
            <p:cNvSpPr/>
            <p:nvPr>
              <p:custDataLst>
                <p:tags r:id="rId8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0" name="PA-矩形 17"/>
            <p:cNvSpPr/>
            <p:nvPr>
              <p:custDataLst>
                <p:tags r:id="rId9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77014" y="3927642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2" name="PA-椭圆 16"/>
            <p:cNvSpPr/>
            <p:nvPr>
              <p:custDataLst>
                <p:tags r:id="rId6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3" name="PA-矩形 17"/>
            <p:cNvSpPr/>
            <p:nvPr>
              <p:custDataLst>
                <p:tags r:id="rId7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 rot="5400000">
            <a:off x="3581094" y="3265815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5" name="PA-椭圆 16"/>
            <p:cNvSpPr/>
            <p:nvPr>
              <p:custDataLst>
                <p:tags r:id="rId4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6" name="PA-矩形 17"/>
            <p:cNvSpPr/>
            <p:nvPr>
              <p:custDataLst>
                <p:tags r:id="rId5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693301" y="3861049"/>
            <a:ext cx="85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本船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rot="16200000" flipV="1">
            <a:off x="5984108" y="2790000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008284" y="2924944"/>
            <a:ext cx="222305" cy="89118"/>
            <a:chOff x="3503961" y="5301209"/>
            <a:chExt cx="222305" cy="89118"/>
          </a:xfrm>
        </p:grpSpPr>
        <p:sp>
          <p:nvSpPr>
            <p:cNvPr id="35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5906053" y="2979258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720156"/>
              </p:ext>
            </p:extLst>
          </p:nvPr>
        </p:nvGraphicFramePr>
        <p:xfrm>
          <a:off x="3825741" y="3178640"/>
          <a:ext cx="24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825741" y="3178640"/>
                        <a:ext cx="24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368291"/>
              </p:ext>
            </p:extLst>
          </p:nvPr>
        </p:nvGraphicFramePr>
        <p:xfrm>
          <a:off x="3322835" y="1945224"/>
          <a:ext cx="32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24" imgW="203040" imgH="228600" progId="Equation.DSMT4">
                  <p:embed/>
                </p:oleObj>
              </mc:Choice>
              <mc:Fallback>
                <p:oleObj name="Equation" r:id="rId24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322835" y="1945224"/>
                        <a:ext cx="32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4521450" y="2048295"/>
            <a:ext cx="1405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动界（进入时）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807785" y="2729260"/>
            <a:ext cx="1060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船舶领域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49080" y="3470934"/>
            <a:ext cx="1405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动界（进入时）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2255042"/>
            <a:ext cx="5062206" cy="20917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3848" y="436510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本船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3920" y="3458128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952" y="311378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目标船航迹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923928" y="3390782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391051"/>
              </p:ext>
            </p:extLst>
          </p:nvPr>
        </p:nvGraphicFramePr>
        <p:xfrm>
          <a:off x="5072063" y="3400425"/>
          <a:ext cx="585787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Equation" r:id="rId6" imgW="622080" imgH="228600" progId="Equation.DSMT4">
                  <p:embed/>
                </p:oleObj>
              </mc:Choice>
              <mc:Fallback>
                <p:oleObj name="Equation" r:id="rId6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2063" y="3400425"/>
                        <a:ext cx="585787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16162"/>
              </p:ext>
            </p:extLst>
          </p:nvPr>
        </p:nvGraphicFramePr>
        <p:xfrm>
          <a:off x="3619500" y="3400425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Equation" r:id="rId8" imgW="736560" imgH="228600" progId="Equation.DSMT4">
                  <p:embed/>
                </p:oleObj>
              </mc:Choice>
              <mc:Fallback>
                <p:oleObj name="Equation" r:id="rId8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500" y="3400425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 rot="16200000" flipV="1">
            <a:off x="6540047" y="3223162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564223" y="3358106"/>
            <a:ext cx="222305" cy="89118"/>
            <a:chOff x="3503961" y="5301209"/>
            <a:chExt cx="222305" cy="89118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2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0"/>
          <a:ext cx="1238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3825" cy="14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778372"/>
            <a:ext cx="6624736" cy="2763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5896" y="302165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目标船航迹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3356992"/>
            <a:ext cx="1952159" cy="10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176337"/>
            <a:ext cx="18764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84533"/>
            <a:ext cx="6173348" cy="2788746"/>
            <a:chOff x="1133257" y="1584533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84533"/>
              <a:ext cx="5435863" cy="2788746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306585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5" name="Equation" r:id="rId4" imgW="304560" imgH="203040" progId="Equation.DSMT4">
                    <p:embed/>
                  </p:oleObj>
                </mc:Choice>
                <mc:Fallback>
                  <p:oleObj name="Equation" r:id="rId4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a)</a:t>
              </a:r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2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67517"/>
            <a:ext cx="6173348" cy="2788746"/>
            <a:chOff x="1133257" y="1567517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67517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6207382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1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7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53832"/>
            <a:ext cx="6173348" cy="2788746"/>
            <a:chOff x="1133257" y="1553832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53832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738146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0" name="Equation" r:id="rId5" imgW="304560" imgH="203040" progId="Equation.DSMT4">
                    <p:embed/>
                  </p:oleObj>
                </mc:Choice>
                <mc:Fallback>
                  <p:oleObj name="Equation" r:id="rId5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6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34720" y="1556792"/>
            <a:ext cx="6171885" cy="2788746"/>
            <a:chOff x="1134720" y="1556792"/>
            <a:chExt cx="6171885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20" y="1556792"/>
              <a:ext cx="5435863" cy="278874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1960063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5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0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7" y="2014298"/>
            <a:ext cx="3240000" cy="12770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97" y="2022062"/>
            <a:ext cx="3240000" cy="1264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01" y="3291301"/>
            <a:ext cx="3240000" cy="1264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549" y="3293989"/>
            <a:ext cx="3240000" cy="12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0" y="1556792"/>
            <a:ext cx="5435863" cy="2788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608" y="17008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  Sphere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5"/>
          <p:cNvGrpSpPr>
            <a:grpSpLocks/>
          </p:cNvGrpSpPr>
          <p:nvPr/>
        </p:nvGrpSpPr>
        <p:grpSpPr bwMode="auto">
          <a:xfrm>
            <a:off x="3435350" y="509588"/>
            <a:ext cx="2590800" cy="5184775"/>
            <a:chOff x="3276600" y="836613"/>
            <a:chExt cx="2590800" cy="5184775"/>
          </a:xfrm>
        </p:grpSpPr>
        <p:sp>
          <p:nvSpPr>
            <p:cNvPr id="15" name="椭圆 14"/>
            <p:cNvSpPr/>
            <p:nvPr/>
          </p:nvSpPr>
          <p:spPr>
            <a:xfrm>
              <a:off x="3276600" y="836613"/>
              <a:ext cx="2590800" cy="5184775"/>
            </a:xfrm>
            <a:prstGeom prst="ellipse">
              <a:avLst/>
            </a:prstGeom>
            <a:ln>
              <a:solidFill>
                <a:srgbClr val="EF851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1" name="直接连接符 20"/>
            <p:cNvCxnSpPr>
              <a:endCxn id="15" idx="6"/>
            </p:cNvCxnSpPr>
            <p:nvPr/>
          </p:nvCxnSpPr>
          <p:spPr>
            <a:xfrm>
              <a:off x="4572000" y="3429000"/>
              <a:ext cx="1295400" cy="0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5" idx="0"/>
            </p:cNvCxnSpPr>
            <p:nvPr/>
          </p:nvCxnSpPr>
          <p:spPr>
            <a:xfrm flipV="1">
              <a:off x="4572000" y="836613"/>
              <a:ext cx="0" cy="2592387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72000" y="1654850"/>
              <a:ext cx="702692" cy="276999"/>
            </a:xfrm>
            <a:prstGeom prst="rect">
              <a:avLst/>
            </a:prstGeom>
            <a:blipFill rotWithShape="0">
              <a:blip r:embed="rId5"/>
              <a:stretch>
                <a:fillRect l="-3478" r="-1739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7" name="文本框 2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89501" y="3439542"/>
              <a:ext cx="692177" cy="276999"/>
            </a:xfrm>
            <a:prstGeom prst="rect">
              <a:avLst/>
            </a:prstGeom>
            <a:blipFill rotWithShape="0">
              <a:blip r:embed="rId6"/>
              <a:stretch>
                <a:fillRect l="-7018" r="-1754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076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3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95936" y="4005064"/>
            <a:ext cx="572593" cy="184666"/>
          </a:xfrm>
          <a:prstGeom prst="rect">
            <a:avLst/>
          </a:prstGeom>
          <a:blipFill rotWithShape="0">
            <a:blip r:embed="rId7"/>
            <a:stretch>
              <a:fillRect l="-3226" r="-2151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8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568825" y="342900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30750" y="3101975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733432"/>
              </p:ext>
            </p:extLst>
          </p:nvPr>
        </p:nvGraphicFramePr>
        <p:xfrm>
          <a:off x="4112685" y="3505626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Equation" r:id="rId9" imgW="241200" imgH="228600" progId="Equation.DSMT4">
                  <p:embed/>
                </p:oleObj>
              </mc:Choice>
              <mc:Fallback>
                <p:oleObj name="Equation" r:id="rId9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12685" y="3505626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36603"/>
              </p:ext>
            </p:extLst>
          </p:nvPr>
        </p:nvGraphicFramePr>
        <p:xfrm>
          <a:off x="4478338" y="3129062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78338" y="3129062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911681"/>
              </p:ext>
            </p:extLst>
          </p:nvPr>
        </p:nvGraphicFramePr>
        <p:xfrm>
          <a:off x="4335463" y="376555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Equation" r:id="rId13" imgW="241200" imgH="228600" progId="Equation.DSMT4">
                  <p:embed/>
                </p:oleObj>
              </mc:Choice>
              <mc:Fallback>
                <p:oleObj name="Equation" r:id="rId13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5463" y="3765550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654945"/>
              </p:ext>
            </p:extLst>
          </p:nvPr>
        </p:nvGraphicFramePr>
        <p:xfrm>
          <a:off x="4545013" y="3414713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Equation" r:id="rId15" imgW="253800" imgH="228600" progId="Equation.DSMT4">
                  <p:embed/>
                </p:oleObj>
              </mc:Choice>
              <mc:Fallback>
                <p:oleObj name="Equation" r:id="rId15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45013" y="3414713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56792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 Gauss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3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76359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c)  Linear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2" y="1556792"/>
            <a:ext cx="5435859" cy="2788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d)  Triangle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9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2" y="2002685"/>
            <a:ext cx="3240000" cy="126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96" y="2005494"/>
            <a:ext cx="3240000" cy="127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3287793"/>
            <a:ext cx="3240000" cy="1273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84984"/>
            <a:ext cx="3240000" cy="12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25" y="1601754"/>
            <a:ext cx="5368726" cy="27543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80679"/>
              </p:ext>
            </p:extLst>
          </p:nvPr>
        </p:nvGraphicFramePr>
        <p:xfrm>
          <a:off x="1620491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491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4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55" y="1604129"/>
            <a:ext cx="5359467" cy="27495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b)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46298"/>
              </p:ext>
            </p:extLst>
          </p:nvPr>
        </p:nvGraphicFramePr>
        <p:xfrm>
          <a:off x="1617663" y="1816100"/>
          <a:ext cx="4826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5" imgW="304560" imgH="177480" progId="Equation.DSMT4">
                  <p:embed/>
                </p:oleObj>
              </mc:Choice>
              <mc:Fallback>
                <p:oleObj name="Equation" r:id="rId5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7663" y="1816100"/>
                        <a:ext cx="482600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6" y="1603247"/>
            <a:ext cx="5362904" cy="2751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28217"/>
              </p:ext>
            </p:extLst>
          </p:nvPr>
        </p:nvGraphicFramePr>
        <p:xfrm>
          <a:off x="1608138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8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0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26" y="1609809"/>
            <a:ext cx="5337324" cy="2738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393031"/>
              </p:ext>
            </p:extLst>
          </p:nvPr>
        </p:nvGraphicFramePr>
        <p:xfrm>
          <a:off x="1571849" y="1816194"/>
          <a:ext cx="6238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5" imgW="393480" imgH="177480" progId="Equation.DSMT4">
                  <p:embed/>
                </p:oleObj>
              </mc:Choice>
              <mc:Fallback>
                <p:oleObj name="Equation" r:id="rId5" imgW="393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1849" y="1816194"/>
                        <a:ext cx="62388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2" y="1709737"/>
            <a:ext cx="3240000" cy="12603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72816"/>
            <a:ext cx="3240000" cy="1269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2" y="2963326"/>
            <a:ext cx="3240000" cy="1285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970125"/>
            <a:ext cx="3240000" cy="12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A-椭圆 4"/>
          <p:cNvSpPr/>
          <p:nvPr>
            <p:custDataLst>
              <p:tags r:id="rId2"/>
            </p:custDataLst>
          </p:nvPr>
        </p:nvSpPr>
        <p:spPr>
          <a:xfrm>
            <a:off x="4427984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-椭圆 4"/>
          <p:cNvSpPr/>
          <p:nvPr>
            <p:custDataLst>
              <p:tags r:id="rId3"/>
            </p:custDataLst>
          </p:nvPr>
        </p:nvSpPr>
        <p:spPr>
          <a:xfrm>
            <a:off x="4860032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737683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9" name="组合 10"/>
          <p:cNvGrpSpPr>
            <a:grpSpLocks/>
          </p:cNvGrpSpPr>
          <p:nvPr/>
        </p:nvGrpSpPr>
        <p:grpSpPr bwMode="auto">
          <a:xfrm rot="16200000">
            <a:off x="5884163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90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91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5752029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16200000">
            <a:off x="5842800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571810"/>
              </p:ext>
            </p:extLst>
          </p:nvPr>
        </p:nvGraphicFramePr>
        <p:xfrm>
          <a:off x="5552971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" name="Equation" r:id="rId7" imgW="279360" imgH="241200" progId="Equation.DSMT4">
                  <p:embed/>
                </p:oleObj>
              </mc:Choice>
              <mc:Fallback>
                <p:oleObj name="Equation" r:id="rId7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2971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646635"/>
              </p:ext>
            </p:extLst>
          </p:nvPr>
        </p:nvGraphicFramePr>
        <p:xfrm>
          <a:off x="5727178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1" name="Equation" r:id="rId9" imgW="279360" imgH="241200" progId="Equation.DSMT4">
                  <p:embed/>
                </p:oleObj>
              </mc:Choice>
              <mc:Fallback>
                <p:oleObj name="Equation" r:id="rId9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7178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323526"/>
              </p:ext>
            </p:extLst>
          </p:nvPr>
        </p:nvGraphicFramePr>
        <p:xfrm>
          <a:off x="5752765" y="3364970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2" name="Equation" r:id="rId11" imgW="342720" imgH="241200" progId="Equation.DSMT4">
                  <p:embed/>
                </p:oleObj>
              </mc:Choice>
              <mc:Fallback>
                <p:oleObj name="Equation" r:id="rId11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2765" y="3364970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直接连接符 97"/>
          <p:cNvCxnSpPr>
            <a:stCxn id="86" idx="0"/>
          </p:cNvCxnSpPr>
          <p:nvPr/>
        </p:nvCxnSpPr>
        <p:spPr>
          <a:xfrm flipH="1">
            <a:off x="5754387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6" idx="6"/>
          </p:cNvCxnSpPr>
          <p:nvPr/>
        </p:nvCxnSpPr>
        <p:spPr>
          <a:xfrm flipV="1">
            <a:off x="5760584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5731691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734800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643301" y="357831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5734800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8" name="PA-椭圆 4"/>
          <p:cNvSpPr/>
          <p:nvPr>
            <p:custDataLst>
              <p:tags r:id="rId4"/>
            </p:custDataLst>
          </p:nvPr>
        </p:nvSpPr>
        <p:spPr>
          <a:xfrm>
            <a:off x="2239670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椭圆 4"/>
          <p:cNvSpPr/>
          <p:nvPr>
            <p:custDataLst>
              <p:tags r:id="rId5"/>
            </p:custDataLst>
          </p:nvPr>
        </p:nvSpPr>
        <p:spPr>
          <a:xfrm>
            <a:off x="2671718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3549369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1" name="组合 10"/>
          <p:cNvGrpSpPr>
            <a:grpSpLocks/>
          </p:cNvGrpSpPr>
          <p:nvPr/>
        </p:nvGrpSpPr>
        <p:grpSpPr bwMode="auto">
          <a:xfrm rot="16200000">
            <a:off x="3695849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112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3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14" name="直接连接符 113"/>
          <p:cNvCxnSpPr/>
          <p:nvPr/>
        </p:nvCxnSpPr>
        <p:spPr>
          <a:xfrm>
            <a:off x="3563715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>
            <a:off x="3654486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6" name="对象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63950"/>
              </p:ext>
            </p:extLst>
          </p:nvPr>
        </p:nvGraphicFramePr>
        <p:xfrm>
          <a:off x="3364657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3" name="Equation" r:id="rId13" imgW="279360" imgH="241200" progId="Equation.DSMT4">
                  <p:embed/>
                </p:oleObj>
              </mc:Choice>
              <mc:Fallback>
                <p:oleObj name="Equation" r:id="rId13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64657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80940"/>
              </p:ext>
            </p:extLst>
          </p:nvPr>
        </p:nvGraphicFramePr>
        <p:xfrm>
          <a:off x="3538864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4" name="Equation" r:id="rId15" imgW="279360" imgH="241200" progId="Equation.DSMT4">
                  <p:embed/>
                </p:oleObj>
              </mc:Choice>
              <mc:Fallback>
                <p:oleObj name="Equation" r:id="rId15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38864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对象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564073"/>
              </p:ext>
            </p:extLst>
          </p:nvPr>
        </p:nvGraphicFramePr>
        <p:xfrm>
          <a:off x="3602236" y="3365500"/>
          <a:ext cx="393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5" name="Equation" r:id="rId17" imgW="393480" imgH="241200" progId="Equation.DSMT4">
                  <p:embed/>
                </p:oleObj>
              </mc:Choice>
              <mc:Fallback>
                <p:oleObj name="Equation" r:id="rId17" imgW="393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02236" y="3365500"/>
                        <a:ext cx="393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" name="直接连接符 118"/>
          <p:cNvCxnSpPr>
            <a:stCxn id="109" idx="0"/>
          </p:cNvCxnSpPr>
          <p:nvPr/>
        </p:nvCxnSpPr>
        <p:spPr>
          <a:xfrm flipH="1">
            <a:off x="3566073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2676319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3543377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546486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648779" y="35820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3546486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25" name="对象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236721"/>
              </p:ext>
            </p:extLst>
          </p:nvPr>
        </p:nvGraphicFramePr>
        <p:xfrm>
          <a:off x="6676699" y="3499907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6" name="Equation" r:id="rId19" imgW="203040" imgH="203040" progId="Equation.DSMT4">
                  <p:embed/>
                </p:oleObj>
              </mc:Choice>
              <mc:Fallback>
                <p:oleObj name="Equation" r:id="rId19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6699" y="3499907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17315"/>
              </p:ext>
            </p:extLst>
          </p:nvPr>
        </p:nvGraphicFramePr>
        <p:xfrm>
          <a:off x="2419350" y="3505200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7" name="Equation" r:id="rId21" imgW="228600" imgH="203040" progId="Equation.DSMT4">
                  <p:embed/>
                </p:oleObj>
              </mc:Choice>
              <mc:Fallback>
                <p:oleObj name="Equation" r:id="rId21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19350" y="3505200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对象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29542"/>
              </p:ext>
            </p:extLst>
          </p:nvPr>
        </p:nvGraphicFramePr>
        <p:xfrm>
          <a:off x="5640388" y="2955925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8" name="Equation" r:id="rId23" imgW="228600" imgH="203040" progId="Equation.DSMT4">
                  <p:embed/>
                </p:oleObj>
              </mc:Choice>
              <mc:Fallback>
                <p:oleObj name="Equation" r:id="rId23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40388" y="2955925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对象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748845"/>
              </p:ext>
            </p:extLst>
          </p:nvPr>
        </p:nvGraphicFramePr>
        <p:xfrm>
          <a:off x="5646738" y="4037013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9" name="Equation" r:id="rId25" imgW="215640" imgH="203040" progId="Equation.DSMT4">
                  <p:embed/>
                </p:oleObj>
              </mc:Choice>
              <mc:Fallback>
                <p:oleObj name="Equation" r:id="rId25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46738" y="4037013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00278"/>
              </p:ext>
            </p:extLst>
          </p:nvPr>
        </p:nvGraphicFramePr>
        <p:xfrm>
          <a:off x="3427413" y="2955925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Equation" r:id="rId27" imgW="215640" imgH="203040" progId="Equation.DSMT4">
                  <p:embed/>
                </p:oleObj>
              </mc:Choice>
              <mc:Fallback>
                <p:oleObj name="Equation" r:id="rId27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427413" y="2955925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227269"/>
              </p:ext>
            </p:extLst>
          </p:nvPr>
        </p:nvGraphicFramePr>
        <p:xfrm>
          <a:off x="3448050" y="4008438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1" name="Equation" r:id="rId29" imgW="228600" imgH="203040" progId="Equation.DSMT4">
                  <p:embed/>
                </p:oleObj>
              </mc:Choice>
              <mc:Fallback>
                <p:oleObj name="Equation" r:id="rId29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48050" y="4008438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0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7344" y="836612"/>
            <a:ext cx="2590800" cy="5184775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EF8511"/>
            </a:solidFill>
            <a:prstDash val="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1" name="直接连接符 20"/>
          <p:cNvCxnSpPr>
            <a:endCxn id="15" idx="6"/>
          </p:cNvCxnSpPr>
          <p:nvPr/>
        </p:nvCxnSpPr>
        <p:spPr>
          <a:xfrm>
            <a:off x="4572000" y="3429000"/>
            <a:ext cx="1295400" cy="0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5" idx="0"/>
          </p:cNvCxnSpPr>
          <p:nvPr/>
        </p:nvCxnSpPr>
        <p:spPr>
          <a:xfrm flipV="1">
            <a:off x="4572000" y="836613"/>
            <a:ext cx="0" cy="2592387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4102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5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文本框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43533" y="3521676"/>
            <a:ext cx="167930" cy="138499"/>
          </a:xfrm>
          <a:prstGeom prst="rect">
            <a:avLst/>
          </a:prstGeom>
          <a:blipFill rotWithShape="0">
            <a:blip r:embed="rId6"/>
            <a:stretch>
              <a:fillRect l="-14286" r="-7143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2" name="文本框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86732" y="3740052"/>
            <a:ext cx="166071" cy="138499"/>
          </a:xfrm>
          <a:prstGeom prst="rect">
            <a:avLst/>
          </a:prstGeom>
          <a:blipFill rotWithShape="0">
            <a:blip r:embed="rId7"/>
            <a:stretch>
              <a:fillRect l="-14815" r="-14815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6242" y="3926450"/>
            <a:ext cx="572593" cy="184666"/>
          </a:xfrm>
          <a:prstGeom prst="rect">
            <a:avLst/>
          </a:prstGeom>
          <a:blipFill rotWithShape="0">
            <a:blip r:embed="rId8"/>
            <a:stretch>
              <a:fillRect l="-2128" r="-1064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92186" y="1399104"/>
            <a:ext cx="702693" cy="276999"/>
          </a:xfrm>
          <a:prstGeom prst="rect">
            <a:avLst/>
          </a:prstGeom>
          <a:blipFill rotWithShape="0">
            <a:blip r:embed="rId9"/>
            <a:stretch>
              <a:fillRect l="-3448" r="-172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文本框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44024" y="3405500"/>
            <a:ext cx="692177" cy="276999"/>
          </a:xfrm>
          <a:prstGeom prst="rect">
            <a:avLst/>
          </a:prstGeom>
          <a:blipFill rotWithShape="0">
            <a:blip r:embed="rId10"/>
            <a:stretch>
              <a:fillRect l="-7018" r="-175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84450" y="2593975"/>
            <a:ext cx="3975100" cy="1670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992" y="32905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772816"/>
            <a:ext cx="5576259" cy="476609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87979" y="1772816"/>
            <a:ext cx="2608406" cy="4236794"/>
            <a:chOff x="5427915" y="2936622"/>
            <a:chExt cx="2151652" cy="3372698"/>
          </a:xfrm>
        </p:grpSpPr>
        <p:grpSp>
          <p:nvGrpSpPr>
            <p:cNvPr id="13" name="组合 12"/>
            <p:cNvGrpSpPr/>
            <p:nvPr/>
          </p:nvGrpSpPr>
          <p:grpSpPr>
            <a:xfrm>
              <a:off x="5512936" y="4736822"/>
              <a:ext cx="1651352" cy="1572498"/>
              <a:chOff x="7231608" y="4437112"/>
              <a:chExt cx="1868098" cy="1837184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1608" y="4437112"/>
                <a:ext cx="1868098" cy="1837184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7231608" y="4868233"/>
                <a:ext cx="564749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 smtClean="0">
                    <a:latin typeface="+mn-ea"/>
                  </a:rPr>
                  <a:t>危险度</a:t>
                </a:r>
                <a:endParaRPr lang="zh-CN" altLang="en-US" sz="1000" dirty="0">
                  <a:latin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512933" y="2936622"/>
              <a:ext cx="693191" cy="1718284"/>
              <a:chOff x="6650663" y="4351950"/>
              <a:chExt cx="784174" cy="2007508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0663" y="4351950"/>
                <a:ext cx="309314" cy="200750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6885558" y="4351950"/>
                <a:ext cx="549279" cy="236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latin typeface="+mn-ea"/>
                    <a:ea typeface="+mn-ea"/>
                  </a:rPr>
                  <a:t>高风险</a:t>
                </a:r>
                <a:endParaRPr lang="zh-CN" altLang="en-US" sz="1000" dirty="0">
                  <a:latin typeface="+mn-ea"/>
                  <a:ea typeface="+mn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71331" y="6080739"/>
                <a:ext cx="531329" cy="228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>
                    <a:latin typeface="+mn-ea"/>
                    <a:ea typeface="+mn-ea"/>
                  </a:rPr>
                  <a:t>低风险</a:t>
                </a:r>
                <a:endParaRPr lang="zh-CN" altLang="en-US" sz="10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812338" y="4704018"/>
              <a:ext cx="1257775" cy="2082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latin typeface="+mn-ea"/>
                  <a:ea typeface="+mn-ea"/>
                </a:rPr>
                <a:t>目标船危险航段     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27915" y="4879470"/>
              <a:ext cx="2151652" cy="24500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+mn-ea"/>
                  <a:ea typeface="+mn-ea"/>
                </a:rPr>
                <a:t>本船各航段危险度           </a:t>
              </a:r>
              <a:endParaRPr lang="zh-CN" altLang="en-US" sz="1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0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780928"/>
            <a:ext cx="4412652" cy="356272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435295" y="2970952"/>
            <a:ext cx="2089033" cy="3372698"/>
            <a:chOff x="5427915" y="2936622"/>
            <a:chExt cx="2089033" cy="3372698"/>
          </a:xfrm>
        </p:grpSpPr>
        <p:grpSp>
          <p:nvGrpSpPr>
            <p:cNvPr id="13" name="组合 12"/>
            <p:cNvGrpSpPr/>
            <p:nvPr/>
          </p:nvGrpSpPr>
          <p:grpSpPr>
            <a:xfrm>
              <a:off x="5512936" y="4736822"/>
              <a:ext cx="1651352" cy="1572498"/>
              <a:chOff x="7231608" y="4437112"/>
              <a:chExt cx="1868098" cy="1837184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1608" y="4437112"/>
                <a:ext cx="1868098" cy="1837184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7231608" y="4868233"/>
                <a:ext cx="564749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 smtClean="0">
                    <a:latin typeface="+mn-ea"/>
                  </a:rPr>
                  <a:t>危险度</a:t>
                </a:r>
                <a:endParaRPr lang="zh-CN" altLang="en-US" sz="800" dirty="0">
                  <a:latin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512931" y="2936622"/>
              <a:ext cx="700084" cy="1718284"/>
              <a:chOff x="6650663" y="4351950"/>
              <a:chExt cx="791972" cy="2007508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0663" y="4351950"/>
                <a:ext cx="309314" cy="200750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6885558" y="4351950"/>
                <a:ext cx="557077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 smtClean="0">
                    <a:latin typeface="+mn-ea"/>
                    <a:ea typeface="+mn-ea"/>
                  </a:rPr>
                  <a:t>高风险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71331" y="6080739"/>
                <a:ext cx="557078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latin typeface="+mn-ea"/>
                    <a:ea typeface="+mn-ea"/>
                  </a:rPr>
                  <a:t>低风险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797438" y="4683982"/>
              <a:ext cx="12747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+mn-ea"/>
                  <a:ea typeface="+mn-ea"/>
                </a:rPr>
                <a:t>目标船危险航段   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27915" y="4879470"/>
              <a:ext cx="20890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latin typeface="+mn-ea"/>
                  <a:ea typeface="+mn-ea"/>
                </a:rPr>
                <a:t>本船各航段危险度           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1" y="1132929"/>
            <a:ext cx="99060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22" y="1556792"/>
            <a:ext cx="1019175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6" y="4941168"/>
            <a:ext cx="10096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41" y="4076668"/>
            <a:ext cx="99059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4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076668"/>
            <a:ext cx="10096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13" y="4076668"/>
            <a:ext cx="997256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8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92696"/>
            <a:ext cx="7253544" cy="5440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79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13" y="4304200"/>
            <a:ext cx="997256" cy="4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8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3240000" cy="22384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35536"/>
            <a:ext cx="3240000" cy="22630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21" y="1217881"/>
            <a:ext cx="3240000" cy="2283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3501008"/>
            <a:ext cx="3240000" cy="2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761381" y="4725144"/>
            <a:ext cx="1651352" cy="1572498"/>
            <a:chOff x="7231608" y="4437112"/>
            <a:chExt cx="1868098" cy="18371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1608" y="4437112"/>
              <a:ext cx="1868098" cy="183718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231608" y="4868233"/>
              <a:ext cx="439027" cy="2160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/>
                <a:t>Risk</a:t>
              </a:r>
              <a:endParaRPr lang="zh-CN" altLang="en-US" sz="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61381" y="2924944"/>
            <a:ext cx="831531" cy="1718284"/>
            <a:chOff x="6650663" y="4351950"/>
            <a:chExt cx="940671" cy="200750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663" y="4351950"/>
              <a:ext cx="309314" cy="200750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885558" y="4351950"/>
              <a:ext cx="705776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High Risk</a:t>
              </a:r>
              <a:endParaRPr lang="zh-CN" altLang="en-US" sz="8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71331" y="6080739"/>
              <a:ext cx="680388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Low Risk</a:t>
              </a:r>
              <a:endParaRPr lang="zh-CN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2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700612" y="134806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49166" y="3212976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64620" y="190108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21105"/>
              </p:ext>
            </p:extLst>
          </p:nvPr>
        </p:nvGraphicFramePr>
        <p:xfrm>
          <a:off x="4560854" y="1827486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" name="Equation" r:id="rId3" imgW="203112" imgH="228501" progId="Equation.DSMT4">
                  <p:embed/>
                </p:oleObj>
              </mc:Choice>
              <mc:Fallback>
                <p:oleObj name="Equation" r:id="rId3" imgW="203112" imgH="228501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54" y="1827486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69735"/>
              </p:ext>
            </p:extLst>
          </p:nvPr>
        </p:nvGraphicFramePr>
        <p:xfrm>
          <a:off x="3627972" y="33734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6" name="Equation" r:id="rId5" imgW="152334" imgH="228501" progId="Equation.DSMT4">
                  <p:embed/>
                </p:oleObj>
              </mc:Choice>
              <mc:Fallback>
                <p:oleObj name="Equation" r:id="rId5" imgW="152334" imgH="228501" progId="Equation.DSMT4">
                  <p:embed/>
                  <p:pic>
                    <p:nvPicPr>
                      <p:cNvPr id="0" name="对象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972" y="33734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7" name="Equation" r:id="rId7" imgW="152334" imgH="228501" progId="Equation.DSMT4">
                  <p:embed/>
                </p:oleObj>
              </mc:Choice>
              <mc:Fallback>
                <p:oleObj name="Equation" r:id="rId7" imgW="152334" imgH="228501" progId="Equation.DSMT4">
                  <p:embed/>
                  <p:pic>
                    <p:nvPicPr>
                      <p:cNvPr id="0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0" name="对象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" name="Equation" r:id="rId11" imgW="152334" imgH="228501" progId="Equation.DSMT4">
                  <p:embed/>
                </p:oleObj>
              </mc:Choice>
              <mc:Fallback>
                <p:oleObj name="Equation" r:id="rId11" imgW="152334" imgH="228501" progId="Equation.DSMT4">
                  <p:embed/>
                  <p:pic>
                    <p:nvPicPr>
                      <p:cNvPr id="0" name="对象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0" name="Equation" r:id="rId13" imgW="139700" imgH="228600" progId="Equation.DSMT4">
                  <p:embed/>
                </p:oleObj>
              </mc:Choice>
              <mc:Fallback>
                <p:oleObj name="Equation" r:id="rId13" imgW="139700" imgH="228600" progId="Equation.DSMT4">
                  <p:embed/>
                  <p:pic>
                    <p:nvPicPr>
                      <p:cNvPr id="0" name="对象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" name="Equation" r:id="rId15" imgW="266469" imgH="241091" progId="Equation.DSMT4">
                  <p:embed/>
                </p:oleObj>
              </mc:Choice>
              <mc:Fallback>
                <p:oleObj name="Equation" r:id="rId15" imgW="266469" imgH="241091" progId="Equation.DSMT4">
                  <p:embed/>
                  <p:pic>
                    <p:nvPicPr>
                      <p:cNvPr id="0" name="对象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" name="Equation" r:id="rId17" imgW="152202" imgH="177569" progId="Equation.DSMT4">
                  <p:embed/>
                </p:oleObj>
              </mc:Choice>
              <mc:Fallback>
                <p:oleObj name="Equation" r:id="rId17" imgW="152202" imgH="177569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091012" y="2535238"/>
            <a:ext cx="1523852" cy="34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" name="Equation" r:id="rId19" imgW="215713" imgH="241091" progId="Equation.DSMT4">
                  <p:embed/>
                </p:oleObj>
              </mc:Choice>
              <mc:Fallback>
                <p:oleObj name="Equation" r:id="rId19" imgW="215713" imgH="241091" progId="Equation.DSMT4">
                  <p:embed/>
                  <p:pic>
                    <p:nvPicPr>
                      <p:cNvPr id="0" name="对象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31588"/>
              </p:ext>
            </p:extLst>
          </p:nvPr>
        </p:nvGraphicFramePr>
        <p:xfrm>
          <a:off x="2710012" y="2297113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" name="Equation" r:id="rId21" imgW="381000" imgH="228600" progId="Equation.DSMT4">
                  <p:embed/>
                </p:oleObj>
              </mc:Choice>
              <mc:Fallback>
                <p:oleObj name="Equation" r:id="rId21" imgW="381000" imgH="228600" progId="Equation.DSMT4">
                  <p:embed/>
                  <p:pic>
                    <p:nvPicPr>
                      <p:cNvPr id="0" name="对象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12" y="2297113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42459" y="38989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本船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4642754" y="271220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目标船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24944"/>
            <a:ext cx="4314504" cy="3600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430120" y="3152246"/>
            <a:ext cx="2089033" cy="3372698"/>
            <a:chOff x="5427915" y="2936622"/>
            <a:chExt cx="2089033" cy="3372698"/>
          </a:xfrm>
        </p:grpSpPr>
        <p:grpSp>
          <p:nvGrpSpPr>
            <p:cNvPr id="5" name="组合 4"/>
            <p:cNvGrpSpPr/>
            <p:nvPr/>
          </p:nvGrpSpPr>
          <p:grpSpPr>
            <a:xfrm>
              <a:off x="5512936" y="4736822"/>
              <a:ext cx="1651352" cy="1572498"/>
              <a:chOff x="7231608" y="4437112"/>
              <a:chExt cx="1868098" cy="183718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1608" y="4437112"/>
                <a:ext cx="1868098" cy="1837184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7231608" y="4868233"/>
                <a:ext cx="564749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 smtClean="0">
                    <a:latin typeface="+mn-ea"/>
                  </a:rPr>
                  <a:t>危险度</a:t>
                </a:r>
                <a:endParaRPr lang="zh-CN" altLang="en-US" sz="800" dirty="0">
                  <a:latin typeface="+mn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512931" y="2936622"/>
              <a:ext cx="700084" cy="1718284"/>
              <a:chOff x="6650663" y="4351950"/>
              <a:chExt cx="791972" cy="200750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0663" y="4351950"/>
                <a:ext cx="309314" cy="2007508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6885558" y="4351950"/>
                <a:ext cx="557077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 smtClean="0">
                    <a:latin typeface="+mn-ea"/>
                    <a:ea typeface="+mn-ea"/>
                  </a:rPr>
                  <a:t>高风险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871331" y="6080739"/>
                <a:ext cx="557078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latin typeface="+mn-ea"/>
                    <a:ea typeface="+mn-ea"/>
                  </a:rPr>
                  <a:t>低风险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797438" y="4683982"/>
              <a:ext cx="12747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+mn-ea"/>
                  <a:ea typeface="+mn-ea"/>
                </a:rPr>
                <a:t>目标船危险航段   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27915" y="4879470"/>
              <a:ext cx="20890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latin typeface="+mn-ea"/>
                  <a:ea typeface="+mn-ea"/>
                </a:rPr>
                <a:t>本船各航段危险度           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2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36912"/>
            <a:ext cx="4427717" cy="3600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724128" y="2864214"/>
            <a:ext cx="2089033" cy="3372698"/>
            <a:chOff x="5427915" y="2936622"/>
            <a:chExt cx="2089033" cy="3372698"/>
          </a:xfrm>
        </p:grpSpPr>
        <p:grpSp>
          <p:nvGrpSpPr>
            <p:cNvPr id="25" name="组合 24"/>
            <p:cNvGrpSpPr/>
            <p:nvPr/>
          </p:nvGrpSpPr>
          <p:grpSpPr>
            <a:xfrm>
              <a:off x="5512936" y="4736822"/>
              <a:ext cx="1651352" cy="1572498"/>
              <a:chOff x="7231608" y="4437112"/>
              <a:chExt cx="1868098" cy="1837184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1608" y="4437112"/>
                <a:ext cx="1868098" cy="1837184"/>
              </a:xfrm>
              <a:prstGeom prst="rect">
                <a:avLst/>
              </a:prstGeom>
            </p:spPr>
          </p:pic>
          <p:sp>
            <p:nvSpPr>
              <p:cNvPr id="33" name="矩形 32"/>
              <p:cNvSpPr/>
              <p:nvPr/>
            </p:nvSpPr>
            <p:spPr>
              <a:xfrm>
                <a:off x="7231608" y="4868233"/>
                <a:ext cx="564749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 smtClean="0">
                    <a:latin typeface="+mn-ea"/>
                  </a:rPr>
                  <a:t>危险度</a:t>
                </a:r>
                <a:endParaRPr lang="zh-CN" altLang="en-US" sz="800" dirty="0">
                  <a:latin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512931" y="2936622"/>
              <a:ext cx="700084" cy="1718284"/>
              <a:chOff x="6650663" y="4351950"/>
              <a:chExt cx="791972" cy="2007508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0663" y="4351950"/>
                <a:ext cx="309314" cy="2007508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6885558" y="4351950"/>
                <a:ext cx="557077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 smtClean="0">
                    <a:latin typeface="+mn-ea"/>
                    <a:ea typeface="+mn-ea"/>
                  </a:rPr>
                  <a:t>高风险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871331" y="6080739"/>
                <a:ext cx="557078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latin typeface="+mn-ea"/>
                    <a:ea typeface="+mn-ea"/>
                  </a:rPr>
                  <a:t>低风险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797438" y="4683982"/>
              <a:ext cx="12747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+mn-ea"/>
                  <a:ea typeface="+mn-ea"/>
                </a:rPr>
                <a:t>目标船危险航段   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27915" y="4879470"/>
              <a:ext cx="20890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latin typeface="+mn-ea"/>
                  <a:ea typeface="+mn-ea"/>
                </a:rPr>
                <a:t>本船各航段危险度           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5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4439074" cy="3600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517871" y="2503843"/>
            <a:ext cx="2089033" cy="3372698"/>
            <a:chOff x="5427915" y="2936622"/>
            <a:chExt cx="2089033" cy="3372698"/>
          </a:xfrm>
        </p:grpSpPr>
        <p:grpSp>
          <p:nvGrpSpPr>
            <p:cNvPr id="13" name="组合 12"/>
            <p:cNvGrpSpPr/>
            <p:nvPr/>
          </p:nvGrpSpPr>
          <p:grpSpPr>
            <a:xfrm>
              <a:off x="5512936" y="4736822"/>
              <a:ext cx="1651352" cy="1572498"/>
              <a:chOff x="7231608" y="4437112"/>
              <a:chExt cx="1868098" cy="1837184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1608" y="4437112"/>
                <a:ext cx="1868098" cy="1837184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7231608" y="4868233"/>
                <a:ext cx="564749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 smtClean="0">
                    <a:latin typeface="+mn-ea"/>
                  </a:rPr>
                  <a:t>危险度</a:t>
                </a:r>
                <a:endParaRPr lang="zh-CN" altLang="en-US" sz="800" dirty="0">
                  <a:latin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512931" y="2936622"/>
              <a:ext cx="700084" cy="1718284"/>
              <a:chOff x="6650663" y="4351950"/>
              <a:chExt cx="791972" cy="2007508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0663" y="4351950"/>
                <a:ext cx="309314" cy="200750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6885558" y="4351950"/>
                <a:ext cx="557077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 smtClean="0">
                    <a:latin typeface="+mn-ea"/>
                    <a:ea typeface="+mn-ea"/>
                  </a:rPr>
                  <a:t>高风险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71331" y="6080739"/>
                <a:ext cx="557078" cy="2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" dirty="0">
                    <a:latin typeface="+mn-ea"/>
                    <a:ea typeface="+mn-ea"/>
                  </a:rPr>
                  <a:t>低风险</a:t>
                </a:r>
                <a:endParaRPr lang="zh-CN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797438" y="4683982"/>
              <a:ext cx="12747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000" dirty="0" smtClean="0">
                  <a:latin typeface="+mn-ea"/>
                  <a:ea typeface="+mn-ea"/>
                </a:rPr>
                <a:t>目标船危险航段   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27915" y="4879470"/>
              <a:ext cx="208903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latin typeface="+mn-ea"/>
                  <a:ea typeface="+mn-ea"/>
                </a:rPr>
                <a:t>本船各航段危险度           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9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16" y="3781511"/>
            <a:ext cx="3600000" cy="2304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96752"/>
            <a:ext cx="3600000" cy="2290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616" y="1200254"/>
            <a:ext cx="3600000" cy="2283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778007"/>
            <a:ext cx="3600000" cy="22701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8403" y="972223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剩余时间 ≤ </a:t>
            </a:r>
            <a:r>
              <a:rPr lang="en-US" altLang="zh-CN" sz="1200" dirty="0" smtClean="0"/>
              <a:t>6min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4715616" y="972223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剩余时间 ≤ </a:t>
            </a:r>
            <a:r>
              <a:rPr lang="en-US" altLang="zh-CN" sz="1200" dirty="0" smtClean="0"/>
              <a:t>9min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15616" y="3501008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剩余时间 ≤ </a:t>
            </a:r>
            <a:r>
              <a:rPr lang="en-US" altLang="zh-CN" sz="1200" dirty="0" smtClean="0"/>
              <a:t>15min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115616" y="3494097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剩余时间 ≤ </a:t>
            </a:r>
            <a:r>
              <a:rPr lang="en-US" altLang="zh-CN" sz="1200" dirty="0" smtClean="0"/>
              <a:t>12min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88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873500" y="143510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21456" y="328466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19500" y="2027830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/>
        </p:nvGraphicFramePr>
        <p:xfrm>
          <a:off x="4173538" y="1852613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" name="Equation" r:id="rId21" imgW="203112" imgH="228501" progId="Equation.DSMT4">
                  <p:embed/>
                </p:oleObj>
              </mc:Choice>
              <mc:Fallback>
                <p:oleObj name="Equation" r:id="rId21" imgW="203112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1852613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/>
        </p:nvGraphicFramePr>
        <p:xfrm>
          <a:off x="3552825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" name="Equation" r:id="rId23" imgW="152334" imgH="228501" progId="Equation.DSMT4">
                  <p:embed/>
                </p:oleObj>
              </mc:Choice>
              <mc:Fallback>
                <p:oleObj name="Equation" r:id="rId23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" name="Equation" r:id="rId25" imgW="152334" imgH="228501" progId="Equation.DSMT4">
                  <p:embed/>
                </p:oleObj>
              </mc:Choice>
              <mc:Fallback>
                <p:oleObj name="Equation" r:id="rId25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" name="Equation" r:id="rId27" imgW="228600" imgH="228600" progId="Equation.DSMT4">
                  <p:embed/>
                </p:oleObj>
              </mc:Choice>
              <mc:Fallback>
                <p:oleObj name="Equation" r:id="rId27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" name="Equation" r:id="rId29" imgW="152334" imgH="228501" progId="Equation.DSMT4">
                  <p:embed/>
                </p:oleObj>
              </mc:Choice>
              <mc:Fallback>
                <p:oleObj name="Equation" r:id="rId29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" name="Equation" r:id="rId31" imgW="139700" imgH="228600" progId="Equation.DSMT4">
                  <p:embed/>
                </p:oleObj>
              </mc:Choice>
              <mc:Fallback>
                <p:oleObj name="Equation" r:id="rId31" imgW="139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" name="Equation" r:id="rId33" imgW="266469" imgH="241091" progId="Equation.DSMT4">
                  <p:embed/>
                </p:oleObj>
              </mc:Choice>
              <mc:Fallback>
                <p:oleObj name="Equation" r:id="rId33" imgW="266469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" name="Equation" r:id="rId35" imgW="152202" imgH="177569" progId="Equation.DSMT4">
                  <p:embed/>
                </p:oleObj>
              </mc:Choice>
              <mc:Fallback>
                <p:oleObj name="Equation" r:id="rId35" imgW="152202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276600" y="2592388"/>
            <a:ext cx="1338263" cy="29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" name="Equation" r:id="rId37" imgW="215713" imgH="241091" progId="Equation.DSMT4">
                  <p:embed/>
                </p:oleObj>
              </mc:Choice>
              <mc:Fallback>
                <p:oleObj name="Equation" r:id="rId37" imgW="215713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/>
        </p:nvGraphicFramePr>
        <p:xfrm>
          <a:off x="2916238" y="2363788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" name="Equation" r:id="rId39" imgW="381000" imgH="228600" progId="Equation.DSMT4">
                  <p:embed/>
                </p:oleObj>
              </mc:Choice>
              <mc:Fallback>
                <p:oleObj name="Equation" r:id="rId39" imgW="38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363788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44" name="图片 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252413"/>
            <a:ext cx="11582400" cy="736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719572" y="4869000"/>
            <a:ext cx="77048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572000" y="404664"/>
            <a:ext cx="0" cy="612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19"/>
          <p:cNvGrpSpPr>
            <a:grpSpLocks/>
          </p:cNvGrpSpPr>
          <p:nvPr/>
        </p:nvGrpSpPr>
        <p:grpSpPr bwMode="auto">
          <a:xfrm>
            <a:off x="4509398" y="4653136"/>
            <a:ext cx="144463" cy="360363"/>
            <a:chOff x="827583" y="2708920"/>
            <a:chExt cx="504057" cy="1440160"/>
          </a:xfrm>
          <a:solidFill>
            <a:schemeClr val="accent6">
              <a:lumMod val="75000"/>
            </a:schemeClr>
          </a:solidFill>
        </p:grpSpPr>
        <p:sp>
          <p:nvSpPr>
            <p:cNvPr id="43" name="PA-椭圆 16"/>
            <p:cNvSpPr/>
            <p:nvPr>
              <p:custDataLst>
                <p:tags r:id="rId18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4" name="PA-矩形 17"/>
            <p:cNvSpPr/>
            <p:nvPr>
              <p:custDataLst>
                <p:tags r:id="rId19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253052" y="482909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93580" y="26032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51375" y="4869160"/>
            <a:ext cx="125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本船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6012000" y="549000"/>
            <a:ext cx="144463" cy="567846"/>
            <a:chOff x="6012000" y="341517"/>
            <a:chExt cx="144463" cy="567846"/>
          </a:xfrm>
        </p:grpSpPr>
        <p:grpSp>
          <p:nvGrpSpPr>
            <p:cNvPr id="5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53" name="PA-椭圆 16"/>
              <p:cNvSpPr/>
              <p:nvPr>
                <p:custDataLst>
                  <p:tags r:id="rId1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4" name="PA-矩形 17"/>
              <p:cNvSpPr/>
              <p:nvPr>
                <p:custDataLst>
                  <p:tags r:id="rId1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4" name="直接箭头连接符 3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 flipV="1">
            <a:off x="3132000" y="549000"/>
            <a:ext cx="144463" cy="567846"/>
            <a:chOff x="6012000" y="341517"/>
            <a:chExt cx="144463" cy="567846"/>
          </a:xfrm>
        </p:grpSpPr>
        <p:grpSp>
          <p:nvGrpSpPr>
            <p:cNvPr id="88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93" name="PA-椭圆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95" name="PA-矩形 17"/>
              <p:cNvSpPr/>
              <p:nvPr>
                <p:custDataLst>
                  <p:tags r:id="rId1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3132000" y="3429000"/>
            <a:ext cx="144463" cy="567846"/>
            <a:chOff x="6012000" y="341517"/>
            <a:chExt cx="144463" cy="567846"/>
          </a:xfrm>
        </p:grpSpPr>
        <p:grpSp>
          <p:nvGrpSpPr>
            <p:cNvPr id="100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3" name="PA-椭圆 16"/>
              <p:cNvSpPr/>
              <p:nvPr>
                <p:custDataLst>
                  <p:tags r:id="rId1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4" name="PA-矩形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2" name="直接箭头连接符 10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6012000" y="3429000"/>
            <a:ext cx="144463" cy="567846"/>
            <a:chOff x="6012000" y="341517"/>
            <a:chExt cx="144463" cy="567846"/>
          </a:xfrm>
        </p:grpSpPr>
        <p:grpSp>
          <p:nvGrpSpPr>
            <p:cNvPr id="10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8" name="PA-椭圆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9" name="PA-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7" name="直接箭头连接符 10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rot="5400000">
            <a:off x="2412000" y="4149000"/>
            <a:ext cx="144463" cy="567846"/>
            <a:chOff x="6012000" y="341517"/>
            <a:chExt cx="144463" cy="567846"/>
          </a:xfrm>
        </p:grpSpPr>
        <p:grpSp>
          <p:nvGrpSpPr>
            <p:cNvPr id="11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3" name="PA-椭圆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4" name="PA-矩形 17"/>
              <p:cNvSpPr/>
              <p:nvPr>
                <p:custDataLst>
                  <p:tags r:id="rId9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2" name="直接箭头连接符 11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 rot="16200000">
            <a:off x="6732000" y="4149000"/>
            <a:ext cx="144463" cy="567846"/>
            <a:chOff x="6012000" y="341517"/>
            <a:chExt cx="144463" cy="567846"/>
          </a:xfrm>
        </p:grpSpPr>
        <p:grpSp>
          <p:nvGrpSpPr>
            <p:cNvPr id="11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8" name="PA-椭圆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9" name="PA-矩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7" name="直接箭头连接符 11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 rot="8400000">
            <a:off x="2412000" y="1269000"/>
            <a:ext cx="144463" cy="567846"/>
            <a:chOff x="6012000" y="341517"/>
            <a:chExt cx="144463" cy="567846"/>
          </a:xfrm>
        </p:grpSpPr>
        <p:grpSp>
          <p:nvGrpSpPr>
            <p:cNvPr id="12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3" name="PA-椭圆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4" name="PA-矩形 17"/>
              <p:cNvSpPr/>
              <p:nvPr>
                <p:custDataLst>
                  <p:tags r:id="rId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2" name="直接箭头连接符 12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 rot="-8400000">
            <a:off x="6732000" y="1269000"/>
            <a:ext cx="144463" cy="567846"/>
            <a:chOff x="6012000" y="341517"/>
            <a:chExt cx="144463" cy="567846"/>
          </a:xfrm>
        </p:grpSpPr>
        <p:grpSp>
          <p:nvGrpSpPr>
            <p:cNvPr id="12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8" name="PA-椭圆 16"/>
              <p:cNvSpPr/>
              <p:nvPr>
                <p:custDataLst>
                  <p:tags r:id="rId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9" name="PA-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7" name="直接箭头连接符 12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3239433" y="56393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149292" y="54592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3258483" y="36220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128689" y="3630825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Ts4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114201" y="445444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648183" y="44266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952727" y="1449421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Ts7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899991" y="1458749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V="1">
            <a:off x="4572000" y="4449573"/>
            <a:ext cx="584" cy="3309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91625" cy="614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20888"/>
            <a:ext cx="1368152" cy="16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7" y="548680"/>
            <a:ext cx="6617675" cy="5574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212976"/>
            <a:ext cx="1577368" cy="23770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92280" y="3179027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碰撞危险度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6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64704"/>
            <a:ext cx="6048672" cy="5333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3284984"/>
            <a:ext cx="1070812" cy="25250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2320" y="4437112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79751"/>
              </p:ext>
            </p:extLst>
          </p:nvPr>
        </p:nvGraphicFramePr>
        <p:xfrm>
          <a:off x="7133518" y="2990704"/>
          <a:ext cx="318802" cy="29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3518" y="2990704"/>
                        <a:ext cx="318802" cy="29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88647" y="3292861"/>
            <a:ext cx="3593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&lt;1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7511756" y="5532987"/>
            <a:ext cx="3593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&gt;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50770"/>
              </p:ext>
            </p:extLst>
          </p:nvPr>
        </p:nvGraphicFramePr>
        <p:xfrm>
          <a:off x="7027264" y="2205369"/>
          <a:ext cx="600422" cy="579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27264" y="2205369"/>
                        <a:ext cx="600422" cy="579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7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285249"/>
              </p:ext>
            </p:extLst>
          </p:nvPr>
        </p:nvGraphicFramePr>
        <p:xfrm>
          <a:off x="2267744" y="9807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19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637447603847101277</Template>
  <TotalTime>3965</TotalTime>
  <Words>192</Words>
  <Application>Microsoft Office PowerPoint</Application>
  <PresentationFormat>全屏显示(4:3)</PresentationFormat>
  <Paragraphs>84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宋体</vt:lpstr>
      <vt:lpstr>Arial</vt:lpstr>
      <vt:lpstr>Times New Roman</vt:lpstr>
      <vt:lpstr>默认设计模板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adma</dc:creator>
  <cp:lastModifiedBy>Administrator</cp:lastModifiedBy>
  <cp:revision>108</cp:revision>
  <dcterms:created xsi:type="dcterms:W3CDTF">2020-07-14T02:08:58Z</dcterms:created>
  <dcterms:modified xsi:type="dcterms:W3CDTF">2021-01-12T12:38:10Z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